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48</c:v>
                </c:pt>
                <c:pt idx="1">
                  <c:v>44</c:v>
                </c:pt>
                <c:pt idx="2">
                  <c:v>42</c:v>
                </c:pt>
                <c:pt idx="3">
                  <c:v>50</c:v>
                </c:pt>
                <c:pt idx="4">
                  <c:v>43</c:v>
                </c:pt>
                <c:pt idx="5">
                  <c:v>45</c:v>
                </c:pt>
                <c:pt idx="6">
                  <c:v>45</c:v>
                </c:pt>
                <c:pt idx="7">
                  <c:v>49</c:v>
                </c:pt>
                <c:pt idx="8">
                  <c:v>47</c:v>
                </c:pt>
                <c:pt idx="9">
                  <c:v>45</c:v>
                </c:pt>
                <c:pt idx="10">
                  <c:v>44</c:v>
                </c:pt>
                <c:pt idx="11">
                  <c:v>44</c:v>
                </c:pt>
                <c:pt idx="12">
                  <c:v>46</c:v>
                </c:pt>
                <c:pt idx="13">
                  <c:v>49</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29</c:v>
                </c:pt>
                <c:pt idx="1">
                  <c:v>30</c:v>
                </c:pt>
                <c:pt idx="2">
                  <c:v>30</c:v>
                </c:pt>
                <c:pt idx="3">
                  <c:v>26</c:v>
                </c:pt>
                <c:pt idx="4">
                  <c:v>35</c:v>
                </c:pt>
                <c:pt idx="5">
                  <c:v>34</c:v>
                </c:pt>
                <c:pt idx="6">
                  <c:v>35</c:v>
                </c:pt>
                <c:pt idx="7">
                  <c:v>28</c:v>
                </c:pt>
                <c:pt idx="8">
                  <c:v>29</c:v>
                </c:pt>
                <c:pt idx="9">
                  <c:v>26</c:v>
                </c:pt>
                <c:pt idx="10">
                  <c:v>32</c:v>
                </c:pt>
                <c:pt idx="11">
                  <c:v>28</c:v>
                </c:pt>
                <c:pt idx="12">
                  <c:v>26</c:v>
                </c:pt>
                <c:pt idx="13">
                  <c:v>28</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40</c:v>
                </c:pt>
                <c:pt idx="1">
                  <c:v>48</c:v>
                </c:pt>
                <c:pt idx="2">
                  <c:v>47</c:v>
                </c:pt>
                <c:pt idx="3">
                  <c:v>50</c:v>
                </c:pt>
                <c:pt idx="4">
                  <c:v>46</c:v>
                </c:pt>
                <c:pt idx="5">
                  <c:v>40</c:v>
                </c:pt>
                <c:pt idx="6">
                  <c:v>48</c:v>
                </c:pt>
                <c:pt idx="7">
                  <c:v>47</c:v>
                </c:pt>
                <c:pt idx="8">
                  <c:v>47</c:v>
                </c:pt>
                <c:pt idx="9">
                  <c:v>46</c:v>
                </c:pt>
                <c:pt idx="10">
                  <c:v>42</c:v>
                </c:pt>
                <c:pt idx="11">
                  <c:v>49</c:v>
                </c:pt>
                <c:pt idx="12">
                  <c:v>40</c:v>
                </c:pt>
                <c:pt idx="13">
                  <c:v>48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35</c:v>
                </c:pt>
                <c:pt idx="1">
                  <c:v>27</c:v>
                </c:pt>
                <c:pt idx="2">
                  <c:v>26</c:v>
                </c:pt>
                <c:pt idx="3">
                  <c:v>31</c:v>
                </c:pt>
                <c:pt idx="4">
                  <c:v>31</c:v>
                </c:pt>
                <c:pt idx="5">
                  <c:v>25</c:v>
                </c:pt>
                <c:pt idx="6">
                  <c:v>26</c:v>
                </c:pt>
                <c:pt idx="7">
                  <c:v>33</c:v>
                </c:pt>
                <c:pt idx="8">
                  <c:v>30</c:v>
                </c:pt>
                <c:pt idx="9">
                  <c:v>33</c:v>
                </c:pt>
                <c:pt idx="10">
                  <c:v>28</c:v>
                </c:pt>
                <c:pt idx="11">
                  <c:v>28</c:v>
                </c:pt>
                <c:pt idx="12">
                  <c:v>31</c:v>
                </c:pt>
                <c:pt idx="13">
                  <c:v>30</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47</c:v>
                </c:pt>
                <c:pt idx="1">
                  <c:v>46</c:v>
                </c:pt>
                <c:pt idx="2">
                  <c:v>50</c:v>
                </c:pt>
                <c:pt idx="3">
                  <c:v>48</c:v>
                </c:pt>
                <c:pt idx="4">
                  <c:v>43</c:v>
                </c:pt>
                <c:pt idx="5">
                  <c:v>44</c:v>
                </c:pt>
                <c:pt idx="6">
                  <c:v>45</c:v>
                </c:pt>
                <c:pt idx="7">
                  <c:v>41</c:v>
                </c:pt>
                <c:pt idx="8">
                  <c:v>47</c:v>
                </c:pt>
                <c:pt idx="9">
                  <c:v>48</c:v>
                </c:pt>
                <c:pt idx="10">
                  <c:v>43</c:v>
                </c:pt>
                <c:pt idx="11">
                  <c:v>46</c:v>
                </c:pt>
                <c:pt idx="12">
                  <c:v>50</c:v>
                </c:pt>
                <c:pt idx="13">
                  <c:v>44</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25</c:v>
                </c:pt>
                <c:pt idx="1">
                  <c:v>28</c:v>
                </c:pt>
                <c:pt idx="2">
                  <c:v>27</c:v>
                </c:pt>
                <c:pt idx="3">
                  <c:v>25</c:v>
                </c:pt>
                <c:pt idx="4">
                  <c:v>33</c:v>
                </c:pt>
                <c:pt idx="5">
                  <c:v>31</c:v>
                </c:pt>
                <c:pt idx="6">
                  <c:v>29</c:v>
                </c:pt>
                <c:pt idx="7">
                  <c:v>27</c:v>
                </c:pt>
                <c:pt idx="8">
                  <c:v>33</c:v>
                </c:pt>
                <c:pt idx="9">
                  <c:v>31</c:v>
                </c:pt>
                <c:pt idx="10">
                  <c:v>29</c:v>
                </c:pt>
                <c:pt idx="11">
                  <c:v>33</c:v>
                </c:pt>
                <c:pt idx="12">
                  <c:v>35</c:v>
                </c:pt>
                <c:pt idx="13">
                  <c:v>33</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Natural Language Processing (Speech Recognition, Text Analytics)
By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projected to witness a substantial growth from 2019 to 2032, registering a CAGR of nearly 4%. Amidst growing competition, the market share of leading players remains precarious, though innovation and diversification are anticipated to drive potential growth. Revenue-wise, the market is expected to escalate from a base value of million dollars in 2019 to a significant rise by 2032. This upsurge is primarily driven by the increased consumer spending on entertainment products for children, the influence of popular culture in toy manufacturing, as well as technological advancements offering interactive and educational toys. However, market growth may be hinder-by changing safety regulations and rapid fluctuations in children’s interests.</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232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Increasing Digitization &amp; Technological Advancements: With increasing digitization and the emergence of technology such as AI, AR and VR, companies in the toy market are now focusing more on developing smart and connected toys. These technologies are not only enhancing the play experience but are also making it more immersive and interactive. Additionally, they provide educational value, which is appealing to both parents and children. Major brands are incorporating such technologies in their toys to keep up with the digital revolution and increase market share.
Rising Disposable Income &amp; Consumer Spending: The global toy market is also being driven by rising disposable incomes and consumer spending in emerging economies, especially in Asia Pacific region. This has been resulting in increased demand for toys as parents are willing to invest more for their children’s entertainment and learning. Growing awareness about the importance of play in a child's development, coupled with the higher purchasing power, is pushing more consumers to invest in higher-quality toys. The toy market is therefore poised for significant growth.</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232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23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Toy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expanding technology industry has significantly influenced the global toy market. With the advent of technological advancements such as artificial intelligence, augmented reality, and IoT, toys have evolved from simple playthings to interactive learning tools. These tech-driven toys not only entertain children but also stimulate their cognitive, motor, and social skills. The rise of 'smart toys', equipped with sensors and internet connectivity, has introduced concept of edutainment (education through entertainment), enticing a broader consumer base and thus driving market growth.
Further, technology has also transformed the way toys are purchased. The growth of e-commerce platforms has revolutionized the accessibility and availability of toys on a global scale. Customers can now easily browse and buy toys from any part of the world. Additionally, manufacturers use technology for predictive analysis to understand consumer behavior, leading to the production of more targeted and appealing toys. This tech-enabled consumer analysis also helps companies to predict market trends and stay ahead of the competition, dynamically propelling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is a vibrant and thriving sector with huge potential for growth. However, one of the prominent challenges inhibiting this growth is the high initial investment and set up costs. Entering the toy market requires significant capital for manufacturing, licensing, marketing, and distribution. These upfront costs pose a barrier to entry for new entrants, thereby reducing competition and limiting market expansion.
Additionally, the rapid shift towards digital platforms drives the need for technological integration in toys, also contributing to set up costs. Investment in research and development, sophisticated software, and innovative manufacturing processes can be prohibitively expensive. These financial burdens may hinder smaller enterprises from adopting newer technologies, leading to market stagnation or slower growth. As such, efforts to lower entry and setup costs would significantly contribute to the enhanced growth of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1000-5000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2000</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2000</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Private</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1000-5000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www.appleinc..com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 leading company in the Global Toy Market industry, providing innovative solutions and services to customers worldwide. The company has established itself as a key player in the market through its commitment to quality, innovation, and customer satisfaction. With a strong focus on research and development, the company continues to expand its product portfolio and market presence globally.</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Industry Solutions</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pPr>
                        <a:defRPr sz="1100" b="0">
                          <a:solidFill>
                            <a:srgbClr val="000000"/>
                          </a:solidFill>
                          <a:latin typeface="Pooppins"/>
                        </a:defRPr>
                      </a:pPr>
                      <a:r>
                        <a:t>          10.19. Tesla Inc.</a:t>
                      </a:r>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10.6.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10.8.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10.9.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10.10.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10.11.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10.15. Tesla Inc.Apple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10.16.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10.17.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10.18.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